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570" r:id="rId2"/>
    <p:sldId id="459" r:id="rId3"/>
    <p:sldId id="501" r:id="rId4"/>
    <p:sldId id="515" r:id="rId5"/>
    <p:sldId id="516" r:id="rId6"/>
    <p:sldId id="566" r:id="rId7"/>
    <p:sldId id="567" r:id="rId8"/>
    <p:sldId id="568" r:id="rId9"/>
    <p:sldId id="569" r:id="rId10"/>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190" autoAdjust="0"/>
    <p:restoredTop sz="91372" autoAdjust="0"/>
  </p:normalViewPr>
  <p:slideViewPr>
    <p:cSldViewPr>
      <p:cViewPr varScale="1">
        <p:scale>
          <a:sx n="170" d="100"/>
          <a:sy n="170" d="100"/>
        </p:scale>
        <p:origin x="184" y="976"/>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9/22/17</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1313279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16404336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9</a:t>
            </a:fld>
            <a:endParaRPr lang="en-US" dirty="0"/>
          </a:p>
        </p:txBody>
      </p:sp>
    </p:spTree>
    <p:extLst>
      <p:ext uri="{BB962C8B-B14F-4D97-AF65-F5344CB8AC3E}">
        <p14:creationId xmlns:p14="http://schemas.microsoft.com/office/powerpoint/2010/main" val="17285466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1143001" y="1206500"/>
            <a:ext cx="6408737" cy="2286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AU" sz="4400" kern="0" dirty="0" smtClean="0">
                <a:solidFill>
                  <a:srgbClr val="FFFF00"/>
                </a:solidFill>
                <a:latin typeface="+mn-lt"/>
                <a:ea typeface="+mn-ea"/>
                <a:cs typeface="+mn-cs"/>
              </a:rPr>
              <a:t>Revelation 20</a:t>
            </a:r>
            <a:endParaRPr lang="en-AU" sz="4400" kern="0" dirty="0" smtClean="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chemeClr val="bg1"/>
              </a:solidFill>
              <a:latin typeface="+mn-lt"/>
              <a:ea typeface="+mn-ea"/>
              <a:cs typeface="+mn-cs"/>
            </a:endParaRPr>
          </a:p>
        </p:txBody>
      </p:sp>
    </p:spTree>
    <p:extLst>
      <p:ext uri="{BB962C8B-B14F-4D97-AF65-F5344CB8AC3E}">
        <p14:creationId xmlns:p14="http://schemas.microsoft.com/office/powerpoint/2010/main" val="15021998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577407"/>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3200" b="1">
                <a:solidFill>
                  <a:schemeClr val="bg1"/>
                </a:solidFill>
                <a:latin typeface="Times New Roman" charset="0"/>
                <a:ea typeface="Times New Roman" charset="0"/>
                <a:cs typeface="Times New Roman" charset="0"/>
              </a:rPr>
              <a:t>20 </a:t>
            </a:r>
            <a:r>
              <a:rPr lang="en-AU" sz="3200">
                <a:solidFill>
                  <a:schemeClr val="bg1"/>
                </a:solidFill>
                <a:latin typeface="Times New Roman" charset="0"/>
                <a:ea typeface="Times New Roman" charset="0"/>
                <a:cs typeface="Times New Roman" charset="0"/>
              </a:rPr>
              <a:t>Then I saw an angel coming down from heaven, holding in his hand the key to the bottomless pit and a great chain.  </a:t>
            </a:r>
            <a:r>
              <a:rPr lang="en-AU" sz="3200" b="1" baseline="30000" dirty="0">
                <a:solidFill>
                  <a:schemeClr val="bg1"/>
                </a:solidFill>
                <a:latin typeface="Times New Roman" charset="0"/>
                <a:ea typeface="Times New Roman" charset="0"/>
                <a:cs typeface="Times New Roman" charset="0"/>
              </a:rPr>
              <a:t>2 </a:t>
            </a:r>
            <a:r>
              <a:rPr lang="en-AU" sz="3200" dirty="0">
                <a:solidFill>
                  <a:schemeClr val="bg1"/>
                </a:solidFill>
                <a:latin typeface="Times New Roman" charset="0"/>
                <a:ea typeface="Times New Roman" charset="0"/>
                <a:cs typeface="Times New Roman" charset="0"/>
              </a:rPr>
              <a:t>And he seized the dragon, that ancient serpent, who is the devil and Satan, and bound him for a thousand years, </a:t>
            </a:r>
            <a:r>
              <a:rPr lang="en-AU" sz="3200" b="1" baseline="30000" dirty="0">
                <a:solidFill>
                  <a:schemeClr val="bg1"/>
                </a:solidFill>
                <a:latin typeface="Times New Roman" charset="0"/>
                <a:ea typeface="Times New Roman" charset="0"/>
                <a:cs typeface="Times New Roman" charset="0"/>
              </a:rPr>
              <a:t>3 </a:t>
            </a:r>
            <a:r>
              <a:rPr lang="en-AU" sz="3200" dirty="0">
                <a:solidFill>
                  <a:schemeClr val="bg1"/>
                </a:solidFill>
                <a:latin typeface="Times New Roman" charset="0"/>
                <a:ea typeface="Times New Roman" charset="0"/>
                <a:cs typeface="Times New Roman" charset="0"/>
              </a:rPr>
              <a:t>and threw him into the pit, and shut it and sealed it over him, so that he might not deceive the nations any longer, until the thousand years were ended.  After that he must be released for a little while.</a:t>
            </a:r>
            <a:endParaRPr lang="en-GB" sz="3200" dirty="0">
              <a:solidFill>
                <a:schemeClr val="bg1"/>
              </a:solidFill>
              <a:effectLst/>
              <a:latin typeface="Times New Roman" charset="0"/>
              <a:ea typeface="Times New Roman" charset="0"/>
              <a:cs typeface="Times New Roman"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262979"/>
          </a:xfrm>
          <a:prstGeom prst="rect">
            <a:avLst/>
          </a:prstGeom>
          <a:noFill/>
          <a:ln w="9525">
            <a:noFill/>
            <a:miter lim="800000"/>
            <a:headEnd/>
            <a:tailEnd/>
          </a:ln>
        </p:spPr>
        <p:txBody>
          <a:bodyPr wrap="square">
            <a:prstTxWarp prst="textNoShape">
              <a:avLst/>
            </a:prstTxWarp>
            <a:spAutoFit/>
          </a:bodyPr>
          <a:lstStyle/>
          <a:p>
            <a:pPr>
              <a:spcAft>
                <a:spcPts val="0"/>
              </a:spcAft>
            </a:pPr>
            <a:r>
              <a:rPr lang="en-AU" sz="2800" b="1" baseline="30000" dirty="0">
                <a:solidFill>
                  <a:schemeClr val="bg1"/>
                </a:solidFill>
                <a:latin typeface="Times New Roman" charset="0"/>
                <a:ea typeface="Times New Roman" charset="0"/>
                <a:cs typeface="Times New Roman" charset="0"/>
              </a:rPr>
              <a:t>4 </a:t>
            </a:r>
            <a:r>
              <a:rPr lang="en-AU" sz="2800" dirty="0">
                <a:solidFill>
                  <a:schemeClr val="bg1"/>
                </a:solidFill>
                <a:latin typeface="Times New Roman" charset="0"/>
                <a:ea typeface="Times New Roman" charset="0"/>
                <a:cs typeface="Times New Roman" charset="0"/>
              </a:rPr>
              <a:t>Then I saw thrones, and seated on them were those to whom the authority to judge was committed.  Also I saw the souls of those who had been beheaded for the testimony of Jesus and for the word of God, and those who had not worshiped the beast or its image and had not received its mark on their foreheads or their hands.  They came to life and reigned with Christ for a thousand years.  </a:t>
            </a:r>
            <a:r>
              <a:rPr lang="en-AU" sz="2800" b="1" baseline="30000" dirty="0">
                <a:solidFill>
                  <a:schemeClr val="bg1"/>
                </a:solidFill>
                <a:latin typeface="Times New Roman" charset="0"/>
                <a:ea typeface="Times New Roman" charset="0"/>
                <a:cs typeface="Times New Roman" charset="0"/>
              </a:rPr>
              <a:t>5 </a:t>
            </a:r>
            <a:r>
              <a:rPr lang="en-AU" sz="2800" dirty="0">
                <a:solidFill>
                  <a:schemeClr val="bg1"/>
                </a:solidFill>
                <a:latin typeface="Times New Roman" charset="0"/>
                <a:ea typeface="Times New Roman" charset="0"/>
                <a:cs typeface="Times New Roman" charset="0"/>
              </a:rPr>
              <a:t>The rest of the dead did not come to life until the thousand years were ended.  This is the first resurrection.  </a:t>
            </a:r>
            <a:r>
              <a:rPr lang="en-AU" sz="2800" b="1" baseline="30000" dirty="0">
                <a:solidFill>
                  <a:schemeClr val="bg1"/>
                </a:solidFill>
                <a:latin typeface="Times New Roman" charset="0"/>
                <a:ea typeface="Times New Roman" charset="0"/>
                <a:cs typeface="Times New Roman" charset="0"/>
              </a:rPr>
              <a:t>6 </a:t>
            </a:r>
            <a:r>
              <a:rPr lang="en-AU" sz="2800" dirty="0">
                <a:solidFill>
                  <a:schemeClr val="bg1"/>
                </a:solidFill>
                <a:latin typeface="Times New Roman" charset="0"/>
                <a:ea typeface="Times New Roman" charset="0"/>
                <a:cs typeface="Times New Roman" charset="0"/>
              </a:rPr>
              <a:t>Blessed and holy is the one who shares in the first resurrection!  Over such the second death has no power, but they will be priests of God and of Christ, and they will reign with him for a thousand years. </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9913521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03301"/>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dirty="0">
                <a:solidFill>
                  <a:schemeClr val="bg1"/>
                </a:solidFill>
                <a:latin typeface="Times New Roman" charset="0"/>
                <a:ea typeface="Times New Roman" charset="0"/>
                <a:cs typeface="Times New Roman" charset="0"/>
              </a:rPr>
              <a:t>	</a:t>
            </a:r>
            <a:r>
              <a:rPr lang="en-AU" sz="2800" b="1" baseline="30000" dirty="0">
                <a:solidFill>
                  <a:schemeClr val="bg1"/>
                </a:solidFill>
                <a:latin typeface="Times New Roman" charset="0"/>
                <a:ea typeface="Times New Roman" charset="0"/>
                <a:cs typeface="Times New Roman" charset="0"/>
              </a:rPr>
              <a:t>7 </a:t>
            </a:r>
            <a:r>
              <a:rPr lang="en-AU" sz="2800" dirty="0">
                <a:solidFill>
                  <a:schemeClr val="bg1"/>
                </a:solidFill>
                <a:latin typeface="Times New Roman" charset="0"/>
                <a:ea typeface="Times New Roman" charset="0"/>
                <a:cs typeface="Times New Roman" charset="0"/>
              </a:rPr>
              <a:t>And when the thousand years are ended, Satan will be released from his prison </a:t>
            </a:r>
            <a:r>
              <a:rPr lang="en-AU" sz="2800" b="1" baseline="30000" dirty="0">
                <a:solidFill>
                  <a:schemeClr val="bg1"/>
                </a:solidFill>
                <a:latin typeface="Times New Roman" charset="0"/>
                <a:ea typeface="Times New Roman" charset="0"/>
                <a:cs typeface="Times New Roman" charset="0"/>
              </a:rPr>
              <a:t>8 </a:t>
            </a:r>
            <a:r>
              <a:rPr lang="en-AU" sz="2800" dirty="0">
                <a:solidFill>
                  <a:schemeClr val="bg1"/>
                </a:solidFill>
                <a:latin typeface="Times New Roman" charset="0"/>
                <a:ea typeface="Times New Roman" charset="0"/>
                <a:cs typeface="Times New Roman" charset="0"/>
              </a:rPr>
              <a:t>and will come out to deceive the nations that are at the four corners of the earth, Gog and Magog, to gather them for battle; their number is like the sand of the sea.  </a:t>
            </a:r>
            <a:r>
              <a:rPr lang="en-AU" sz="2800" b="1" baseline="30000" dirty="0">
                <a:solidFill>
                  <a:schemeClr val="bg1"/>
                </a:solidFill>
                <a:latin typeface="Times New Roman" charset="0"/>
                <a:ea typeface="Times New Roman" charset="0"/>
                <a:cs typeface="Times New Roman" charset="0"/>
              </a:rPr>
              <a:t>9 </a:t>
            </a:r>
            <a:r>
              <a:rPr lang="en-AU" sz="2800" dirty="0">
                <a:solidFill>
                  <a:schemeClr val="bg1"/>
                </a:solidFill>
                <a:latin typeface="Times New Roman" charset="0"/>
                <a:ea typeface="Times New Roman" charset="0"/>
                <a:cs typeface="Times New Roman" charset="0"/>
              </a:rPr>
              <a:t>And they marched up over the broad plain of the earth and surrounded the camp of the saints and the beloved city, but fire came down from heaven and consumed them, </a:t>
            </a:r>
            <a:r>
              <a:rPr lang="en-AU" sz="2800" b="1" baseline="30000" dirty="0">
                <a:solidFill>
                  <a:schemeClr val="bg1"/>
                </a:solidFill>
                <a:latin typeface="Times New Roman" charset="0"/>
                <a:ea typeface="Times New Roman" charset="0"/>
                <a:cs typeface="Times New Roman" charset="0"/>
              </a:rPr>
              <a:t>10 </a:t>
            </a:r>
            <a:r>
              <a:rPr lang="en-AU" sz="2800" dirty="0">
                <a:solidFill>
                  <a:schemeClr val="bg1"/>
                </a:solidFill>
                <a:latin typeface="Times New Roman" charset="0"/>
                <a:ea typeface="Times New Roman" charset="0"/>
                <a:cs typeface="Times New Roman" charset="0"/>
              </a:rPr>
              <a:t>and the devil who had deceived them was thrown into the lake of fire and sulphur where the beast and the false prophet were, and they will be tormented day and night forever and ever. </a:t>
            </a:r>
            <a:endParaRPr lang="en-GB" sz="24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044283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693866"/>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2800" b="1" baseline="30000" dirty="0">
                <a:solidFill>
                  <a:schemeClr val="bg1"/>
                </a:solidFill>
                <a:latin typeface="Times New Roman" charset="0"/>
                <a:ea typeface="Times New Roman" charset="0"/>
                <a:cs typeface="Times New Roman" charset="0"/>
              </a:rPr>
              <a:t>11 </a:t>
            </a:r>
            <a:r>
              <a:rPr lang="en-AU" sz="2800" dirty="0">
                <a:solidFill>
                  <a:schemeClr val="bg1"/>
                </a:solidFill>
                <a:latin typeface="Times New Roman" charset="0"/>
                <a:ea typeface="Times New Roman" charset="0"/>
                <a:cs typeface="Times New Roman" charset="0"/>
              </a:rPr>
              <a:t>Then I saw a great white throne and him who was seated on it.  From his presence earth and sky fled away, and no place was found for them.  </a:t>
            </a:r>
            <a:r>
              <a:rPr lang="en-AU" sz="2800" b="1" baseline="30000" dirty="0">
                <a:solidFill>
                  <a:schemeClr val="bg1"/>
                </a:solidFill>
                <a:latin typeface="Times New Roman" charset="0"/>
                <a:ea typeface="Times New Roman" charset="0"/>
                <a:cs typeface="Times New Roman" charset="0"/>
              </a:rPr>
              <a:t>12 </a:t>
            </a:r>
            <a:r>
              <a:rPr lang="en-AU" sz="2800" dirty="0">
                <a:solidFill>
                  <a:schemeClr val="bg1"/>
                </a:solidFill>
                <a:latin typeface="Times New Roman" charset="0"/>
                <a:ea typeface="Times New Roman" charset="0"/>
                <a:cs typeface="Times New Roman" charset="0"/>
              </a:rPr>
              <a:t>And I saw the dead, great and small, standing before the throne, and books were opened.  Then another book was opened, which is the book of life.  And the dead were judged by what was written in the books, according to what they had done.  </a:t>
            </a:r>
            <a:r>
              <a:rPr lang="en-AU" sz="2800" b="1" baseline="30000" dirty="0">
                <a:solidFill>
                  <a:schemeClr val="bg1"/>
                </a:solidFill>
                <a:latin typeface="Times New Roman" charset="0"/>
                <a:ea typeface="Times New Roman" charset="0"/>
                <a:cs typeface="Times New Roman" charset="0"/>
              </a:rPr>
              <a:t>13 </a:t>
            </a:r>
            <a:r>
              <a:rPr lang="en-AU" sz="2800" dirty="0">
                <a:solidFill>
                  <a:schemeClr val="bg1"/>
                </a:solidFill>
                <a:latin typeface="Times New Roman" charset="0"/>
                <a:ea typeface="Times New Roman" charset="0"/>
                <a:cs typeface="Times New Roman" charset="0"/>
              </a:rPr>
              <a:t>And the sea gave up the dead who were in it, Death and Hades gave up the dead who were in them, and they were judged, each one of them, according to what they had done.  </a:t>
            </a:r>
            <a:r>
              <a:rPr lang="en-AU" sz="2800" b="1" baseline="30000" dirty="0">
                <a:solidFill>
                  <a:schemeClr val="bg1"/>
                </a:solidFill>
                <a:latin typeface="Times New Roman" charset="0"/>
                <a:ea typeface="Times New Roman" charset="0"/>
                <a:cs typeface="Times New Roman" charset="0"/>
              </a:rPr>
              <a:t>14 </a:t>
            </a:r>
            <a:r>
              <a:rPr lang="en-AU" sz="2800" dirty="0">
                <a:solidFill>
                  <a:schemeClr val="bg1"/>
                </a:solidFill>
                <a:latin typeface="Times New Roman" charset="0"/>
                <a:ea typeface="Times New Roman" charset="0"/>
                <a:cs typeface="Times New Roman" charset="0"/>
              </a:rPr>
              <a:t>Then Death and Hades were thrown into the lake of fire.  This is the second death, the lake of fire.  </a:t>
            </a:r>
            <a:r>
              <a:rPr lang="en-AU" sz="2800" b="1" baseline="30000" dirty="0">
                <a:solidFill>
                  <a:schemeClr val="bg1"/>
                </a:solidFill>
                <a:latin typeface="Times New Roman" charset="0"/>
                <a:ea typeface="Times New Roman" charset="0"/>
                <a:cs typeface="Times New Roman" charset="0"/>
              </a:rPr>
              <a:t>15 </a:t>
            </a:r>
            <a:r>
              <a:rPr lang="en-AU" sz="2800" dirty="0">
                <a:solidFill>
                  <a:schemeClr val="bg1"/>
                </a:solidFill>
                <a:latin typeface="Times New Roman" charset="0"/>
                <a:ea typeface="Times New Roman" charset="0"/>
                <a:cs typeface="Times New Roman" charset="0"/>
              </a:rPr>
              <a:t>And if anyone’s name was not found written in the book of life, he was thrown into the lake of fire. </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0003218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0" y="-24286"/>
            <a:ext cx="5004048" cy="446276"/>
          </a:xfrm>
          <a:prstGeom prst="rect">
            <a:avLst/>
          </a:prstGeom>
          <a:noFill/>
        </p:spPr>
        <p:txBody>
          <a:bodyPr wrap="square" rtlCol="0">
            <a:spAutoFit/>
          </a:bodyPr>
          <a:lstStyle/>
          <a:p>
            <a:pPr algn="ctr"/>
            <a:r>
              <a:rPr lang="en-US" sz="2300" u="sng" dirty="0" smtClean="0">
                <a:solidFill>
                  <a:srgbClr val="FFFF00"/>
                </a:solidFill>
                <a:latin typeface="Times New Roman" charset="0"/>
                <a:ea typeface="Times New Roman" charset="0"/>
                <a:cs typeface="Times New Roman" charset="0"/>
              </a:rPr>
              <a:t>A Great Division </a:t>
            </a:r>
            <a:r>
              <a:rPr lang="mr-IN" sz="2300" u="sng" dirty="0" smtClean="0">
                <a:solidFill>
                  <a:srgbClr val="FFFF00"/>
                </a:solidFill>
                <a:latin typeface="Times New Roman" charset="0"/>
                <a:ea typeface="Times New Roman" charset="0"/>
                <a:cs typeface="Times New Roman" charset="0"/>
              </a:rPr>
              <a:t>–</a:t>
            </a:r>
            <a:r>
              <a:rPr lang="en-US" sz="2300" u="sng" dirty="0" smtClean="0">
                <a:solidFill>
                  <a:srgbClr val="FFFF00"/>
                </a:solidFill>
                <a:latin typeface="Times New Roman" charset="0"/>
                <a:ea typeface="Times New Roman" charset="0"/>
                <a:cs typeface="Times New Roman" charset="0"/>
              </a:rPr>
              <a:t> A Great Separation</a:t>
            </a:r>
            <a:endParaRPr lang="en-AU" sz="2300" u="sng" dirty="0" smtClean="0">
              <a:solidFill>
                <a:schemeClr val="bg1"/>
              </a:solidFill>
              <a:latin typeface="Times New Roman" charset="0"/>
              <a:ea typeface="Times New Roman" charset="0"/>
              <a:cs typeface="Times New Roman" charset="0"/>
            </a:endParaRPr>
          </a:p>
        </p:txBody>
      </p:sp>
      <p:sp>
        <p:nvSpPr>
          <p:cNvPr id="24" name="TextBox 23"/>
          <p:cNvSpPr txBox="1"/>
          <p:nvPr/>
        </p:nvSpPr>
        <p:spPr>
          <a:xfrm>
            <a:off x="41718" y="1484437"/>
            <a:ext cx="9144000" cy="707886"/>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Most people assume there will always be another chance...  Not so!</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God will deal finally and decisively with his enemies</a:t>
            </a:r>
            <a:endParaRPr lang="en-AU" sz="2000" dirty="0" smtClean="0">
              <a:solidFill>
                <a:schemeClr val="bg1"/>
              </a:solidFill>
              <a:latin typeface="Times New Roman" charset="0"/>
              <a:ea typeface="Times New Roman" charset="0"/>
              <a:cs typeface="Times New Roman" charset="0"/>
            </a:endParaRPr>
          </a:p>
        </p:txBody>
      </p:sp>
      <p:sp>
        <p:nvSpPr>
          <p:cNvPr id="16" name="TextBox 15"/>
          <p:cNvSpPr txBox="1"/>
          <p:nvPr/>
        </p:nvSpPr>
        <p:spPr>
          <a:xfrm>
            <a:off x="3841260" y="2192323"/>
            <a:ext cx="5517378" cy="461665"/>
          </a:xfrm>
          <a:prstGeom prst="rect">
            <a:avLst/>
          </a:prstGeom>
          <a:noFill/>
          <a:ln w="15875">
            <a:noFill/>
          </a:ln>
        </p:spPr>
        <p:txBody>
          <a:bodyPr wrap="square" rtlCol="0">
            <a:spAutoFit/>
          </a:bodyPr>
          <a:lstStyle/>
          <a:p>
            <a:pPr algn="ctr"/>
            <a:r>
              <a:rPr lang="en-US" sz="2400" dirty="0" smtClean="0">
                <a:solidFill>
                  <a:srgbClr val="FFFF00"/>
                </a:solidFill>
                <a:latin typeface="Times New Roman" charset="0"/>
                <a:ea typeface="Times New Roman" charset="0"/>
                <a:cs typeface="Times New Roman" charset="0"/>
              </a:rPr>
              <a:t>In this world </a:t>
            </a:r>
            <a:r>
              <a:rPr lang="en-US" sz="2400" smtClean="0">
                <a:solidFill>
                  <a:srgbClr val="FFFF00"/>
                </a:solidFill>
                <a:latin typeface="Times New Roman" charset="0"/>
                <a:ea typeface="Times New Roman" charset="0"/>
                <a:cs typeface="Times New Roman" charset="0"/>
              </a:rPr>
              <a:t>there are 2 camps</a:t>
            </a:r>
            <a:endParaRPr lang="en-AU" sz="2400" dirty="0" smtClean="0">
              <a:solidFill>
                <a:srgbClr val="FFFF00"/>
              </a:solidFill>
              <a:latin typeface="Times New Roman" charset="0"/>
              <a:ea typeface="Times New Roman" charset="0"/>
              <a:cs typeface="Times New Roman" charset="0"/>
            </a:endParaRPr>
          </a:p>
        </p:txBody>
      </p:sp>
      <p:sp>
        <p:nvSpPr>
          <p:cNvPr id="2" name="TextBox 1"/>
          <p:cNvSpPr txBox="1"/>
          <p:nvPr/>
        </p:nvSpPr>
        <p:spPr>
          <a:xfrm>
            <a:off x="6866893" y="2670835"/>
            <a:ext cx="2214232" cy="646331"/>
          </a:xfrm>
          <a:prstGeom prst="rect">
            <a:avLst/>
          </a:prstGeom>
          <a:noFill/>
          <a:ln w="15875">
            <a:solidFill>
              <a:schemeClr val="bg1"/>
            </a:solidFill>
          </a:ln>
        </p:spPr>
        <p:txBody>
          <a:bodyPr wrap="square" rtlCol="0">
            <a:spAutoFit/>
          </a:bodyPr>
          <a:lstStyle/>
          <a:p>
            <a:r>
              <a:rPr lang="en-AU" smtClean="0">
                <a:solidFill>
                  <a:schemeClr val="bg1"/>
                </a:solidFill>
              </a:rPr>
              <a:t>The people of God (disciples of Jesus)</a:t>
            </a:r>
            <a:endParaRPr lang="en-AU" dirty="0">
              <a:solidFill>
                <a:schemeClr val="bg1"/>
              </a:solidFill>
            </a:endParaRPr>
          </a:p>
        </p:txBody>
      </p:sp>
      <p:cxnSp>
        <p:nvCxnSpPr>
          <p:cNvPr id="13" name="Straight Connector 12"/>
          <p:cNvCxnSpPr/>
          <p:nvPr/>
        </p:nvCxnSpPr>
        <p:spPr>
          <a:xfrm flipH="1">
            <a:off x="28145" y="1272641"/>
            <a:ext cx="8919490" cy="0"/>
          </a:xfrm>
          <a:prstGeom prst="line">
            <a:avLst/>
          </a:prstGeom>
          <a:ln w="82550">
            <a:solidFill>
              <a:srgbClr val="FFFF00"/>
            </a:solidFill>
            <a:headEnd type="triangle" w="med" len="lg"/>
            <a:tailEnd type="none"/>
          </a:ln>
          <a:effectLst/>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27879" y="744553"/>
            <a:ext cx="3813381" cy="446276"/>
          </a:xfrm>
          <a:prstGeom prst="rect">
            <a:avLst/>
          </a:prstGeom>
          <a:solidFill>
            <a:schemeClr val="bg1"/>
          </a:solidFill>
          <a:ln>
            <a:solidFill>
              <a:srgbClr val="FFFF00"/>
            </a:solidFill>
          </a:ln>
        </p:spPr>
        <p:txBody>
          <a:bodyPr wrap="square" rtlCol="0">
            <a:spAutoFit/>
          </a:bodyPr>
          <a:lstStyle/>
          <a:p>
            <a:r>
              <a:rPr lang="en-US" sz="2300" dirty="0" smtClean="0">
                <a:latin typeface="Times New Roman" charset="0"/>
                <a:ea typeface="Times New Roman" charset="0"/>
                <a:cs typeface="Times New Roman" charset="0"/>
              </a:rPr>
              <a:t>A story for all </a:t>
            </a:r>
            <a:r>
              <a:rPr lang="mr-IN" sz="2300" dirty="0" smtClean="0">
                <a:latin typeface="Times New Roman" charset="0"/>
                <a:ea typeface="Times New Roman" charset="0"/>
                <a:cs typeface="Times New Roman" charset="0"/>
              </a:rPr>
              <a:t>–</a:t>
            </a:r>
            <a:r>
              <a:rPr lang="en-US" sz="2300" dirty="0" smtClean="0">
                <a:latin typeface="Times New Roman" charset="0"/>
                <a:ea typeface="Times New Roman" charset="0"/>
                <a:cs typeface="Times New Roman" charset="0"/>
              </a:rPr>
              <a:t> good &amp; evil</a:t>
            </a:r>
            <a:endParaRPr lang="en-US" sz="2300" dirty="0" smtClean="0">
              <a:latin typeface="Times New Roman" charset="0"/>
              <a:ea typeface="Times New Roman" charset="0"/>
              <a:cs typeface="Times New Roman" charset="0"/>
            </a:endParaRPr>
          </a:p>
        </p:txBody>
      </p:sp>
      <p:sp>
        <p:nvSpPr>
          <p:cNvPr id="15" name="Cross 14"/>
          <p:cNvSpPr/>
          <p:nvPr/>
        </p:nvSpPr>
        <p:spPr>
          <a:xfrm rot="2809461">
            <a:off x="4524667" y="1024641"/>
            <a:ext cx="432050" cy="436008"/>
          </a:xfrm>
          <a:prstGeom prst="plus">
            <a:avLst>
              <a:gd name="adj" fmla="val 38808"/>
            </a:avLst>
          </a:prstGeom>
          <a:ln w="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17" name="TextBox 16"/>
          <p:cNvSpPr txBox="1"/>
          <p:nvPr/>
        </p:nvSpPr>
        <p:spPr>
          <a:xfrm>
            <a:off x="4135312" y="352960"/>
            <a:ext cx="1314274" cy="707886"/>
          </a:xfrm>
          <a:prstGeom prst="rect">
            <a:avLst/>
          </a:prstGeom>
          <a:noFill/>
        </p:spPr>
        <p:txBody>
          <a:bodyPr wrap="square" rtlCol="0">
            <a:spAutoFit/>
          </a:bodyPr>
          <a:lstStyle/>
          <a:p>
            <a:r>
              <a:rPr lang="en-US" sz="2000" dirty="0" smtClean="0">
                <a:solidFill>
                  <a:srgbClr val="FFFF00"/>
                </a:solidFill>
                <a:latin typeface="Times New Roman" charset="0"/>
                <a:ea typeface="Times New Roman" charset="0"/>
                <a:cs typeface="Times New Roman" charset="0"/>
              </a:rPr>
              <a:t>A </a:t>
            </a:r>
            <a:r>
              <a:rPr lang="en-US" sz="2000" smtClean="0">
                <a:solidFill>
                  <a:srgbClr val="FFFF00"/>
                </a:solidFill>
                <a:latin typeface="Times New Roman" charset="0"/>
                <a:ea typeface="Times New Roman" charset="0"/>
                <a:cs typeface="Times New Roman" charset="0"/>
              </a:rPr>
              <a:t>great separation</a:t>
            </a:r>
            <a:endParaRPr lang="en-US" sz="2000" dirty="0" smtClean="0">
              <a:solidFill>
                <a:srgbClr val="FFFF00"/>
              </a:solidFill>
              <a:latin typeface="Times New Roman" charset="0"/>
              <a:ea typeface="Times New Roman" charset="0"/>
              <a:cs typeface="Times New Roman" charset="0"/>
            </a:endParaRPr>
          </a:p>
        </p:txBody>
      </p:sp>
      <p:sp>
        <p:nvSpPr>
          <p:cNvPr id="18" name="TextBox 17"/>
          <p:cNvSpPr txBox="1"/>
          <p:nvPr/>
        </p:nvSpPr>
        <p:spPr>
          <a:xfrm>
            <a:off x="5346072" y="421990"/>
            <a:ext cx="3096344" cy="800219"/>
          </a:xfrm>
          <a:prstGeom prst="rect">
            <a:avLst/>
          </a:prstGeom>
          <a:solidFill>
            <a:schemeClr val="bg1"/>
          </a:solidFill>
          <a:ln>
            <a:solidFill>
              <a:srgbClr val="FFFF00"/>
            </a:solidFill>
          </a:ln>
        </p:spPr>
        <p:txBody>
          <a:bodyPr wrap="square" rtlCol="0">
            <a:spAutoFit/>
          </a:bodyPr>
          <a:lstStyle/>
          <a:p>
            <a:r>
              <a:rPr lang="en-US" sz="2300" dirty="0" smtClean="0">
                <a:latin typeface="Times New Roman" charset="0"/>
                <a:ea typeface="Times New Roman" charset="0"/>
                <a:cs typeface="Times New Roman" charset="0"/>
              </a:rPr>
              <a:t>God with His faithful children, in </a:t>
            </a:r>
            <a:r>
              <a:rPr lang="en-US" sz="2300" smtClean="0">
                <a:latin typeface="Times New Roman" charset="0"/>
                <a:ea typeface="Times New Roman" charset="0"/>
                <a:cs typeface="Times New Roman" charset="0"/>
              </a:rPr>
              <a:t>eternal glory</a:t>
            </a:r>
            <a:endParaRPr lang="en-US" sz="2300" dirty="0" smtClean="0">
              <a:latin typeface="Times New Roman" charset="0"/>
              <a:ea typeface="Times New Roman" charset="0"/>
              <a:cs typeface="Times New Roman" charset="0"/>
            </a:endParaRPr>
          </a:p>
        </p:txBody>
      </p:sp>
      <p:sp>
        <p:nvSpPr>
          <p:cNvPr id="19" name="TextBox 18"/>
          <p:cNvSpPr txBox="1"/>
          <p:nvPr/>
        </p:nvSpPr>
        <p:spPr>
          <a:xfrm>
            <a:off x="41718" y="2670835"/>
            <a:ext cx="6762530" cy="492443"/>
          </a:xfrm>
          <a:prstGeom prst="rect">
            <a:avLst/>
          </a:prstGeom>
          <a:noFill/>
          <a:ln w="15875">
            <a:solidFill>
              <a:schemeClr val="bg1"/>
            </a:solidFill>
          </a:ln>
        </p:spPr>
        <p:txBody>
          <a:bodyPr wrap="square" rtlCol="0">
            <a:spAutoFit/>
          </a:bodyPr>
          <a:lstStyle/>
          <a:p>
            <a:r>
              <a:rPr lang="en-AU" sz="2600" b="1" smtClean="0">
                <a:solidFill>
                  <a:schemeClr val="bg1"/>
                </a:solidFill>
              </a:rPr>
              <a:t>Godless </a:t>
            </a:r>
            <a:r>
              <a:rPr lang="en-AU" sz="2600" b="1" dirty="0" smtClean="0">
                <a:solidFill>
                  <a:schemeClr val="bg1"/>
                </a:solidFill>
              </a:rPr>
              <a:t>Nations to the ends of the Earth</a:t>
            </a:r>
            <a:endParaRPr lang="en-AU" sz="2600" b="1" dirty="0">
              <a:solidFill>
                <a:schemeClr val="bg1"/>
              </a:solidFill>
            </a:endParaRPr>
          </a:p>
        </p:txBody>
      </p:sp>
      <p:cxnSp>
        <p:nvCxnSpPr>
          <p:cNvPr id="20" name="Straight Connector 19"/>
          <p:cNvCxnSpPr/>
          <p:nvPr/>
        </p:nvCxnSpPr>
        <p:spPr>
          <a:xfrm>
            <a:off x="527454" y="3334697"/>
            <a:ext cx="0" cy="1080120"/>
          </a:xfrm>
          <a:prstGeom prst="line">
            <a:avLst/>
          </a:prstGeom>
          <a:ln w="82550">
            <a:solidFill>
              <a:srgbClr val="FFFF00"/>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239422" y="3694737"/>
            <a:ext cx="576064" cy="0"/>
          </a:xfrm>
          <a:prstGeom prst="line">
            <a:avLst/>
          </a:prstGeom>
          <a:ln w="82550">
            <a:solidFill>
              <a:srgbClr val="FFFF00"/>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122180" y="4657700"/>
            <a:ext cx="8919490" cy="0"/>
          </a:xfrm>
          <a:prstGeom prst="line">
            <a:avLst/>
          </a:prstGeom>
          <a:ln w="82550">
            <a:solidFill>
              <a:srgbClr val="FFFF00"/>
            </a:solidFill>
            <a:headEnd type="triangle" w="med" len="lg"/>
            <a:tailEnd type="none"/>
          </a:ln>
          <a:effectLst/>
        </p:spPr>
        <p:style>
          <a:lnRef idx="2">
            <a:schemeClr val="accent1"/>
          </a:lnRef>
          <a:fillRef idx="0">
            <a:schemeClr val="accent1"/>
          </a:fillRef>
          <a:effectRef idx="1">
            <a:schemeClr val="accent1"/>
          </a:effectRef>
          <a:fontRef idx="minor">
            <a:schemeClr val="tx1"/>
          </a:fontRef>
        </p:style>
      </p:cxnSp>
      <p:sp>
        <p:nvSpPr>
          <p:cNvPr id="23" name="TextBox 22"/>
          <p:cNvSpPr txBox="1"/>
          <p:nvPr/>
        </p:nvSpPr>
        <p:spPr>
          <a:xfrm>
            <a:off x="938151" y="3730037"/>
            <a:ext cx="4824536" cy="800219"/>
          </a:xfrm>
          <a:prstGeom prst="rect">
            <a:avLst/>
          </a:prstGeom>
          <a:solidFill>
            <a:schemeClr val="bg1"/>
          </a:solidFill>
          <a:ln>
            <a:solidFill>
              <a:srgbClr val="FFFF00"/>
            </a:solidFill>
          </a:ln>
        </p:spPr>
        <p:txBody>
          <a:bodyPr wrap="square" rtlCol="0">
            <a:spAutoFit/>
          </a:bodyPr>
          <a:lstStyle/>
          <a:p>
            <a:r>
              <a:rPr lang="en-US" sz="2300" dirty="0" smtClean="0">
                <a:latin typeface="Times New Roman" charset="0"/>
                <a:ea typeface="Times New Roman" charset="0"/>
                <a:cs typeface="Times New Roman" charset="0"/>
              </a:rPr>
              <a:t>Christ reigns in Heaven. Martyrs are raised in heaven and rule with Him</a:t>
            </a:r>
          </a:p>
        </p:txBody>
      </p:sp>
      <p:sp>
        <p:nvSpPr>
          <p:cNvPr id="25" name="Cross 24"/>
          <p:cNvSpPr/>
          <p:nvPr/>
        </p:nvSpPr>
        <p:spPr>
          <a:xfrm rot="2809461">
            <a:off x="5668310" y="4312252"/>
            <a:ext cx="432050" cy="436008"/>
          </a:xfrm>
          <a:prstGeom prst="plus">
            <a:avLst>
              <a:gd name="adj" fmla="val 38808"/>
            </a:avLst>
          </a:prstGeom>
          <a:ln w="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26" name="TextBox 25"/>
          <p:cNvSpPr txBox="1"/>
          <p:nvPr/>
        </p:nvSpPr>
        <p:spPr>
          <a:xfrm>
            <a:off x="6062935" y="3270539"/>
            <a:ext cx="2989220" cy="1323439"/>
          </a:xfrm>
          <a:prstGeom prst="rect">
            <a:avLst/>
          </a:prstGeom>
          <a:noFill/>
        </p:spPr>
        <p:txBody>
          <a:bodyPr wrap="square" rtlCol="0">
            <a:spAutoFit/>
          </a:bodyPr>
          <a:lstStyle/>
          <a:p>
            <a:r>
              <a:rPr lang="en-US" sz="2000" dirty="0" smtClean="0">
                <a:solidFill>
                  <a:srgbClr val="FFFF00"/>
                </a:solidFill>
                <a:latin typeface="Times New Roman" charset="0"/>
                <a:ea typeface="Times New Roman" charset="0"/>
                <a:cs typeface="Times New Roman" charset="0"/>
              </a:rPr>
              <a:t>Christ returns;</a:t>
            </a:r>
          </a:p>
          <a:p>
            <a:r>
              <a:rPr lang="en-US" sz="2000" dirty="0" smtClean="0">
                <a:solidFill>
                  <a:srgbClr val="FFFF00"/>
                </a:solidFill>
                <a:latin typeface="Times New Roman" charset="0"/>
                <a:ea typeface="Times New Roman" charset="0"/>
                <a:cs typeface="Times New Roman" charset="0"/>
              </a:rPr>
              <a:t>Resurrection </a:t>
            </a:r>
            <a:r>
              <a:rPr lang="en-US" sz="2000" dirty="0" smtClean="0">
                <a:solidFill>
                  <a:srgbClr val="FFFF00"/>
                </a:solidFill>
                <a:latin typeface="Times New Roman" charset="0"/>
                <a:ea typeface="Times New Roman" charset="0"/>
                <a:cs typeface="Times New Roman" charset="0"/>
              </a:rPr>
              <a:t>of the </a:t>
            </a:r>
            <a:r>
              <a:rPr lang="en-US" sz="2000" dirty="0" smtClean="0">
                <a:solidFill>
                  <a:srgbClr val="FFFF00"/>
                </a:solidFill>
                <a:latin typeface="Times New Roman" charset="0"/>
                <a:ea typeface="Times New Roman" charset="0"/>
                <a:cs typeface="Times New Roman" charset="0"/>
              </a:rPr>
              <a:t>dead;</a:t>
            </a:r>
          </a:p>
          <a:p>
            <a:r>
              <a:rPr lang="en-US" sz="2000" dirty="0" smtClean="0">
                <a:solidFill>
                  <a:srgbClr val="FFFF00"/>
                </a:solidFill>
                <a:latin typeface="Times New Roman" charset="0"/>
                <a:ea typeface="Times New Roman" charset="0"/>
                <a:cs typeface="Times New Roman" charset="0"/>
              </a:rPr>
              <a:t>Judgment;  </a:t>
            </a:r>
            <a:r>
              <a:rPr lang="en-US" sz="2000" dirty="0" smtClean="0">
                <a:solidFill>
                  <a:srgbClr val="FFFF00"/>
                </a:solidFill>
                <a:latin typeface="Times New Roman" charset="0"/>
                <a:ea typeface="Times New Roman" charset="0"/>
                <a:cs typeface="Times New Roman" charset="0"/>
              </a:rPr>
              <a:t/>
            </a:r>
            <a:br>
              <a:rPr lang="en-US" sz="2000" dirty="0" smtClean="0">
                <a:solidFill>
                  <a:srgbClr val="FFFF00"/>
                </a:solidFill>
                <a:latin typeface="Times New Roman" charset="0"/>
                <a:ea typeface="Times New Roman" charset="0"/>
                <a:cs typeface="Times New Roman" charset="0"/>
              </a:rPr>
            </a:br>
            <a:r>
              <a:rPr lang="en-US" sz="2000" dirty="0" smtClean="0">
                <a:solidFill>
                  <a:srgbClr val="FFFF00"/>
                </a:solidFill>
                <a:latin typeface="Times New Roman" charset="0"/>
                <a:ea typeface="Times New Roman" charset="0"/>
                <a:cs typeface="Times New Roman" charset="0"/>
              </a:rPr>
              <a:t>New </a:t>
            </a:r>
            <a:r>
              <a:rPr lang="en-US" sz="2000" dirty="0" smtClean="0">
                <a:solidFill>
                  <a:srgbClr val="FFFF00"/>
                </a:solidFill>
                <a:latin typeface="Times New Roman" charset="0"/>
                <a:ea typeface="Times New Roman" charset="0"/>
                <a:cs typeface="Times New Roman" charset="0"/>
              </a:rPr>
              <a:t>heavens /new earth</a:t>
            </a:r>
          </a:p>
        </p:txBody>
      </p:sp>
      <p:sp>
        <p:nvSpPr>
          <p:cNvPr id="27" name="TextBox 26"/>
          <p:cNvSpPr txBox="1"/>
          <p:nvPr/>
        </p:nvSpPr>
        <p:spPr>
          <a:xfrm>
            <a:off x="6128" y="4706577"/>
            <a:ext cx="9144000" cy="1015663"/>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Just before Jesus returns, Satan will be unleashed to do his worst</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Satan gathers the nations of earth to make war on the children of God</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A common deep-seated loathing of God &amp; His children, in our own society</a:t>
            </a:r>
            <a:endParaRPr lang="en-AU" sz="2000" dirty="0" smtClean="0">
              <a:solidFill>
                <a:schemeClr val="bg1"/>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658237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4">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4">
                                            <p:txEl>
                                              <p:pRg st="1" end="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0"/>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1"/>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2"/>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3"/>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5"/>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6"/>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7">
                                            <p:txEl>
                                              <p:pRg st="0" end="0"/>
                                            </p:txEl>
                                          </p:spTgt>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27">
                                            <p:txEl>
                                              <p:pRg st="1" end="1"/>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uiExpand="1" build="p"/>
      <p:bldP spid="16" grpId="0"/>
      <p:bldP spid="2" grpId="0" animBg="1"/>
      <p:bldP spid="14" grpId="0" animBg="1"/>
      <p:bldP spid="15" grpId="0" animBg="1"/>
      <p:bldP spid="17" grpId="0"/>
      <p:bldP spid="18" grpId="0" uiExpand="1" animBg="1"/>
      <p:bldP spid="19" grpId="0" animBg="1"/>
      <p:bldP spid="23" grpId="0" animBg="1"/>
      <p:bldP spid="25" grpId="0" animBg="1"/>
      <p:bldP spid="26" grpId="0"/>
      <p:bldP spid="27"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0" y="-24286"/>
            <a:ext cx="5004048" cy="446276"/>
          </a:xfrm>
          <a:prstGeom prst="rect">
            <a:avLst/>
          </a:prstGeom>
          <a:noFill/>
        </p:spPr>
        <p:txBody>
          <a:bodyPr wrap="square" rtlCol="0">
            <a:spAutoFit/>
          </a:bodyPr>
          <a:lstStyle/>
          <a:p>
            <a:pPr algn="ctr"/>
            <a:r>
              <a:rPr lang="en-US" sz="2300" u="sng" dirty="0" smtClean="0">
                <a:solidFill>
                  <a:srgbClr val="FFFF00"/>
                </a:solidFill>
                <a:latin typeface="Times New Roman" charset="0"/>
                <a:ea typeface="Times New Roman" charset="0"/>
                <a:cs typeface="Times New Roman" charset="0"/>
              </a:rPr>
              <a:t>A Great Division </a:t>
            </a:r>
            <a:r>
              <a:rPr lang="mr-IN" sz="2300" u="sng" dirty="0" smtClean="0">
                <a:solidFill>
                  <a:srgbClr val="FFFF00"/>
                </a:solidFill>
                <a:latin typeface="Times New Roman" charset="0"/>
                <a:ea typeface="Times New Roman" charset="0"/>
                <a:cs typeface="Times New Roman" charset="0"/>
              </a:rPr>
              <a:t>–</a:t>
            </a:r>
            <a:r>
              <a:rPr lang="en-US" sz="2300" u="sng" dirty="0" smtClean="0">
                <a:solidFill>
                  <a:srgbClr val="FFFF00"/>
                </a:solidFill>
                <a:latin typeface="Times New Roman" charset="0"/>
                <a:ea typeface="Times New Roman" charset="0"/>
                <a:cs typeface="Times New Roman" charset="0"/>
              </a:rPr>
              <a:t> A Great Separation</a:t>
            </a:r>
            <a:endParaRPr lang="en-AU" sz="2300" u="sng" dirty="0" smtClean="0">
              <a:solidFill>
                <a:schemeClr val="bg1"/>
              </a:solidFill>
              <a:latin typeface="Times New Roman" charset="0"/>
              <a:ea typeface="Times New Roman" charset="0"/>
              <a:cs typeface="Times New Roman" charset="0"/>
            </a:endParaRPr>
          </a:p>
        </p:txBody>
      </p:sp>
      <p:sp>
        <p:nvSpPr>
          <p:cNvPr id="24" name="TextBox 23"/>
          <p:cNvSpPr txBox="1"/>
          <p:nvPr/>
        </p:nvSpPr>
        <p:spPr>
          <a:xfrm>
            <a:off x="41718" y="1349653"/>
            <a:ext cx="9144000" cy="707886"/>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Most people assume there will always be another chance...  Not so!</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God will deal finally and decisively with his enemies</a:t>
            </a:r>
            <a:endParaRPr lang="en-AU" sz="2000" dirty="0" smtClean="0">
              <a:solidFill>
                <a:schemeClr val="bg1"/>
              </a:solidFill>
              <a:latin typeface="Times New Roman" charset="0"/>
              <a:ea typeface="Times New Roman" charset="0"/>
              <a:cs typeface="Times New Roman" charset="0"/>
            </a:endParaRPr>
          </a:p>
        </p:txBody>
      </p:sp>
      <p:cxnSp>
        <p:nvCxnSpPr>
          <p:cNvPr id="13" name="Straight Connector 12"/>
          <p:cNvCxnSpPr/>
          <p:nvPr/>
        </p:nvCxnSpPr>
        <p:spPr>
          <a:xfrm flipH="1">
            <a:off x="28145" y="1272641"/>
            <a:ext cx="8919490" cy="0"/>
          </a:xfrm>
          <a:prstGeom prst="line">
            <a:avLst/>
          </a:prstGeom>
          <a:ln w="82550">
            <a:solidFill>
              <a:srgbClr val="FFFF00"/>
            </a:solidFill>
            <a:headEnd type="triangle" w="med" len="lg"/>
            <a:tailEnd type="none"/>
          </a:ln>
          <a:effectLst/>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27879" y="744553"/>
            <a:ext cx="3813381" cy="446276"/>
          </a:xfrm>
          <a:prstGeom prst="rect">
            <a:avLst/>
          </a:prstGeom>
          <a:solidFill>
            <a:schemeClr val="bg1"/>
          </a:solidFill>
          <a:ln>
            <a:solidFill>
              <a:srgbClr val="FFFF00"/>
            </a:solidFill>
          </a:ln>
        </p:spPr>
        <p:txBody>
          <a:bodyPr wrap="square" rtlCol="0">
            <a:spAutoFit/>
          </a:bodyPr>
          <a:lstStyle/>
          <a:p>
            <a:r>
              <a:rPr lang="en-US" sz="2300" dirty="0" smtClean="0">
                <a:latin typeface="Times New Roman" charset="0"/>
                <a:ea typeface="Times New Roman" charset="0"/>
                <a:cs typeface="Times New Roman" charset="0"/>
              </a:rPr>
              <a:t>A story for all </a:t>
            </a:r>
            <a:r>
              <a:rPr lang="mr-IN" sz="2300" dirty="0" smtClean="0">
                <a:latin typeface="Times New Roman" charset="0"/>
                <a:ea typeface="Times New Roman" charset="0"/>
                <a:cs typeface="Times New Roman" charset="0"/>
              </a:rPr>
              <a:t>–</a:t>
            </a:r>
            <a:r>
              <a:rPr lang="en-US" sz="2300" dirty="0" smtClean="0">
                <a:latin typeface="Times New Roman" charset="0"/>
                <a:ea typeface="Times New Roman" charset="0"/>
                <a:cs typeface="Times New Roman" charset="0"/>
              </a:rPr>
              <a:t> good &amp; evil</a:t>
            </a:r>
            <a:endParaRPr lang="en-US" sz="2300" dirty="0" smtClean="0">
              <a:latin typeface="Times New Roman" charset="0"/>
              <a:ea typeface="Times New Roman" charset="0"/>
              <a:cs typeface="Times New Roman" charset="0"/>
            </a:endParaRPr>
          </a:p>
        </p:txBody>
      </p:sp>
      <p:sp>
        <p:nvSpPr>
          <p:cNvPr id="15" name="Cross 14"/>
          <p:cNvSpPr/>
          <p:nvPr/>
        </p:nvSpPr>
        <p:spPr>
          <a:xfrm rot="2809461">
            <a:off x="4524667" y="1024641"/>
            <a:ext cx="432050" cy="436008"/>
          </a:xfrm>
          <a:prstGeom prst="plus">
            <a:avLst>
              <a:gd name="adj" fmla="val 38808"/>
            </a:avLst>
          </a:prstGeom>
          <a:ln w="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17" name="TextBox 16"/>
          <p:cNvSpPr txBox="1"/>
          <p:nvPr/>
        </p:nvSpPr>
        <p:spPr>
          <a:xfrm>
            <a:off x="4135312" y="352960"/>
            <a:ext cx="1314274" cy="707886"/>
          </a:xfrm>
          <a:prstGeom prst="rect">
            <a:avLst/>
          </a:prstGeom>
          <a:noFill/>
        </p:spPr>
        <p:txBody>
          <a:bodyPr wrap="square" rtlCol="0">
            <a:spAutoFit/>
          </a:bodyPr>
          <a:lstStyle/>
          <a:p>
            <a:r>
              <a:rPr lang="en-US" sz="2000" dirty="0" smtClean="0">
                <a:solidFill>
                  <a:srgbClr val="FFFF00"/>
                </a:solidFill>
                <a:latin typeface="Times New Roman" charset="0"/>
                <a:ea typeface="Times New Roman" charset="0"/>
                <a:cs typeface="Times New Roman" charset="0"/>
              </a:rPr>
              <a:t>A </a:t>
            </a:r>
            <a:r>
              <a:rPr lang="en-US" sz="2000" smtClean="0">
                <a:solidFill>
                  <a:srgbClr val="FFFF00"/>
                </a:solidFill>
                <a:latin typeface="Times New Roman" charset="0"/>
                <a:ea typeface="Times New Roman" charset="0"/>
                <a:cs typeface="Times New Roman" charset="0"/>
              </a:rPr>
              <a:t>great separation</a:t>
            </a:r>
            <a:endParaRPr lang="en-US" sz="2000" dirty="0" smtClean="0">
              <a:solidFill>
                <a:srgbClr val="FFFF00"/>
              </a:solidFill>
              <a:latin typeface="Times New Roman" charset="0"/>
              <a:ea typeface="Times New Roman" charset="0"/>
              <a:cs typeface="Times New Roman" charset="0"/>
            </a:endParaRPr>
          </a:p>
        </p:txBody>
      </p:sp>
      <p:sp>
        <p:nvSpPr>
          <p:cNvPr id="18" name="TextBox 17"/>
          <p:cNvSpPr txBox="1"/>
          <p:nvPr/>
        </p:nvSpPr>
        <p:spPr>
          <a:xfrm>
            <a:off x="5346072" y="421990"/>
            <a:ext cx="3096344" cy="800219"/>
          </a:xfrm>
          <a:prstGeom prst="rect">
            <a:avLst/>
          </a:prstGeom>
          <a:solidFill>
            <a:schemeClr val="bg1"/>
          </a:solidFill>
          <a:ln>
            <a:solidFill>
              <a:srgbClr val="FFFF00"/>
            </a:solidFill>
          </a:ln>
        </p:spPr>
        <p:txBody>
          <a:bodyPr wrap="square" rtlCol="0">
            <a:spAutoFit/>
          </a:bodyPr>
          <a:lstStyle/>
          <a:p>
            <a:r>
              <a:rPr lang="en-US" sz="2300" dirty="0" smtClean="0">
                <a:latin typeface="Times New Roman" charset="0"/>
                <a:ea typeface="Times New Roman" charset="0"/>
                <a:cs typeface="Times New Roman" charset="0"/>
              </a:rPr>
              <a:t>God with His faithful children, in </a:t>
            </a:r>
            <a:r>
              <a:rPr lang="en-US" sz="2300" smtClean="0">
                <a:latin typeface="Times New Roman" charset="0"/>
                <a:ea typeface="Times New Roman" charset="0"/>
                <a:cs typeface="Times New Roman" charset="0"/>
              </a:rPr>
              <a:t>eternal glory</a:t>
            </a:r>
            <a:endParaRPr lang="en-US" sz="2300" dirty="0" smtClean="0">
              <a:latin typeface="Times New Roman" charset="0"/>
              <a:ea typeface="Times New Roman" charset="0"/>
              <a:cs typeface="Times New Roman" charset="0"/>
            </a:endParaRPr>
          </a:p>
        </p:txBody>
      </p:sp>
      <p:sp>
        <p:nvSpPr>
          <p:cNvPr id="27" name="TextBox 26"/>
          <p:cNvSpPr txBox="1"/>
          <p:nvPr/>
        </p:nvSpPr>
        <p:spPr>
          <a:xfrm>
            <a:off x="27879" y="1959285"/>
            <a:ext cx="9144000" cy="1631216"/>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Just before Jesus returns, Satan will be unleashed to do his worst</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Satan gathers the nations of earth to make war on the children of God</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A common deep-seated loathing of God &amp; His children, in our own society</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Satan deceives the nations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maybe convinces them they are on the right side and the winning side...</a:t>
            </a:r>
            <a:endParaRPr lang="en-AU" sz="2000" dirty="0" smtClean="0">
              <a:solidFill>
                <a:schemeClr val="bg1"/>
              </a:solidFill>
              <a:latin typeface="Times New Roman" charset="0"/>
              <a:ea typeface="Times New Roman" charset="0"/>
              <a:cs typeface="Times New Roman" charset="0"/>
            </a:endParaRPr>
          </a:p>
        </p:txBody>
      </p:sp>
      <p:sp>
        <p:nvSpPr>
          <p:cNvPr id="28" name="TextBox 27"/>
          <p:cNvSpPr txBox="1"/>
          <p:nvPr/>
        </p:nvSpPr>
        <p:spPr>
          <a:xfrm>
            <a:off x="2411760" y="3145532"/>
            <a:ext cx="3744416" cy="584775"/>
          </a:xfrm>
          <a:prstGeom prst="rect">
            <a:avLst/>
          </a:prstGeom>
          <a:noFill/>
        </p:spPr>
        <p:txBody>
          <a:bodyPr wrap="square" rtlCol="0">
            <a:spAutoFit/>
          </a:bodyPr>
          <a:lstStyle/>
          <a:p>
            <a:pPr algn="ctr"/>
            <a:r>
              <a:rPr lang="en-US" sz="3200" b="1" smtClean="0">
                <a:solidFill>
                  <a:srgbClr val="FFFF00"/>
                </a:solidFill>
                <a:latin typeface="Times New Roman" charset="0"/>
                <a:ea typeface="Times New Roman" charset="0"/>
                <a:cs typeface="Times New Roman" charset="0"/>
              </a:rPr>
              <a:t>Then </a:t>
            </a:r>
            <a:r>
              <a:rPr lang="en-US" sz="3200" b="1" dirty="0" smtClean="0">
                <a:solidFill>
                  <a:srgbClr val="FFFF00"/>
                </a:solidFill>
                <a:latin typeface="Times New Roman" charset="0"/>
                <a:ea typeface="Times New Roman" charset="0"/>
                <a:cs typeface="Times New Roman" charset="0"/>
              </a:rPr>
              <a:t>God will Act</a:t>
            </a:r>
            <a:endParaRPr lang="en-US" sz="3200" b="1" dirty="0" smtClean="0">
              <a:solidFill>
                <a:srgbClr val="FFFF00"/>
              </a:solidFill>
              <a:latin typeface="Times New Roman" charset="0"/>
              <a:ea typeface="Times New Roman" charset="0"/>
              <a:cs typeface="Times New Roman" charset="0"/>
            </a:endParaRPr>
          </a:p>
        </p:txBody>
      </p:sp>
      <p:sp>
        <p:nvSpPr>
          <p:cNvPr id="29" name="TextBox 28"/>
          <p:cNvSpPr txBox="1"/>
          <p:nvPr/>
        </p:nvSpPr>
        <p:spPr>
          <a:xfrm>
            <a:off x="6633" y="3590501"/>
            <a:ext cx="9144000" cy="1631216"/>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Satan, Antichrist, False prophet, Death &amp; Hades </a:t>
            </a:r>
            <a:r>
              <a:rPr lang="en-US" dirty="0" smtClean="0">
                <a:solidFill>
                  <a:schemeClr val="bg1"/>
                </a:solidFill>
                <a:latin typeface="Times New Roman" charset="0"/>
                <a:ea typeface="Times New Roman" charset="0"/>
                <a:cs typeface="Times New Roman" charset="0"/>
              </a:rPr>
              <a:t>(land of the dead)</a:t>
            </a:r>
            <a:r>
              <a:rPr lang="en-US" sz="2000" dirty="0" smtClean="0">
                <a:solidFill>
                  <a:schemeClr val="bg1"/>
                </a:solidFill>
                <a:latin typeface="Times New Roman" charset="0"/>
                <a:ea typeface="Times New Roman" charset="0"/>
                <a:cs typeface="Times New Roman" charset="0"/>
              </a:rPr>
              <a:t>, thrown into </a:t>
            </a:r>
            <a:r>
              <a:rPr lang="en-US" sz="2000" b="1" dirty="0" smtClean="0">
                <a:solidFill>
                  <a:schemeClr val="bg1"/>
                </a:solidFill>
                <a:latin typeface="Times New Roman" charset="0"/>
                <a:ea typeface="Times New Roman" charset="0"/>
                <a:cs typeface="Times New Roman" charset="0"/>
              </a:rPr>
              <a:t>HELL</a:t>
            </a:r>
          </a:p>
          <a:p>
            <a:pPr marL="273050" indent="-273050">
              <a:buFont typeface="Arial" charset="0"/>
              <a:buChar char="•"/>
            </a:pPr>
            <a:r>
              <a:rPr lang="en-AU" sz="2000" b="1" dirty="0" smtClean="0">
                <a:solidFill>
                  <a:schemeClr val="bg1"/>
                </a:solidFill>
                <a:latin typeface="Times New Roman" charset="0"/>
                <a:ea typeface="Times New Roman" charset="0"/>
                <a:cs typeface="Times New Roman" charset="0"/>
              </a:rPr>
              <a:t>Hell</a:t>
            </a:r>
            <a:r>
              <a:rPr lang="en-AU" sz="2000" dirty="0" smtClean="0">
                <a:solidFill>
                  <a:schemeClr val="bg1"/>
                </a:solidFill>
                <a:latin typeface="Times New Roman" charset="0"/>
                <a:ea typeface="Times New Roman" charset="0"/>
                <a:cs typeface="Times New Roman" charset="0"/>
              </a:rPr>
              <a:t> </a:t>
            </a:r>
            <a:r>
              <a:rPr lang="mr-IN" sz="2000" dirty="0" smtClean="0">
                <a:solidFill>
                  <a:schemeClr val="bg1"/>
                </a:solidFill>
                <a:latin typeface="Times New Roman" charset="0"/>
                <a:ea typeface="Times New Roman" charset="0"/>
                <a:cs typeface="Times New Roman" charset="0"/>
              </a:rPr>
              <a:t>–</a:t>
            </a:r>
            <a:r>
              <a:rPr lang="en-AU" sz="2000" dirty="0" smtClean="0">
                <a:solidFill>
                  <a:schemeClr val="bg1"/>
                </a:solidFill>
                <a:latin typeface="Times New Roman" charset="0"/>
                <a:ea typeface="Times New Roman" charset="0"/>
                <a:cs typeface="Times New Roman" charset="0"/>
              </a:rPr>
              <a:t> place of eternal torment </a:t>
            </a:r>
            <a:br>
              <a:rPr lang="en-AU" sz="2000" dirty="0" smtClean="0">
                <a:solidFill>
                  <a:schemeClr val="bg1"/>
                </a:solidFill>
                <a:latin typeface="Times New Roman" charset="0"/>
                <a:ea typeface="Times New Roman" charset="0"/>
                <a:cs typeface="Times New Roman" charset="0"/>
              </a:rPr>
            </a:br>
            <a:r>
              <a:rPr lang="mr-IN" sz="2000" dirty="0" smtClean="0">
                <a:solidFill>
                  <a:schemeClr val="bg1"/>
                </a:solidFill>
                <a:latin typeface="Times New Roman" charset="0"/>
                <a:ea typeface="Times New Roman" charset="0"/>
                <a:cs typeface="Times New Roman" charset="0"/>
              </a:rPr>
              <a:t>–</a:t>
            </a:r>
            <a:r>
              <a:rPr lang="en-AU" sz="2000" dirty="0" smtClean="0">
                <a:solidFill>
                  <a:schemeClr val="bg1"/>
                </a:solidFill>
                <a:latin typeface="Times New Roman" charset="0"/>
                <a:ea typeface="Times New Roman" charset="0"/>
                <a:cs typeface="Times New Roman" charset="0"/>
              </a:rPr>
              <a:t> populated by all but those named in the Book of Life</a:t>
            </a:r>
          </a:p>
          <a:p>
            <a:pPr marL="273050" indent="-273050">
              <a:buFont typeface="Arial" charset="0"/>
              <a:buChar char="•"/>
            </a:pPr>
            <a:r>
              <a:rPr lang="en-AU" sz="2000" dirty="0" smtClean="0">
                <a:solidFill>
                  <a:schemeClr val="bg1"/>
                </a:solidFill>
                <a:latin typeface="Times New Roman" charset="0"/>
                <a:ea typeface="Times New Roman" charset="0"/>
                <a:cs typeface="Times New Roman" charset="0"/>
              </a:rPr>
              <a:t>Apathy regarding our response to God exists because of our ignorance of the awful reality of Hell, Judgment and the great division of the draft of Judgment Day</a:t>
            </a:r>
            <a:endParaRPr lang="en-AU" sz="2000" dirty="0" smtClean="0">
              <a:solidFill>
                <a:schemeClr val="bg1"/>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882115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9">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9">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29"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693866"/>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2600" b="1" baseline="30000" dirty="0">
                <a:solidFill>
                  <a:schemeClr val="bg1"/>
                </a:solidFill>
                <a:latin typeface="Comic Sans MS" charset="0"/>
                <a:ea typeface="Comic Sans MS" charset="0"/>
                <a:cs typeface="Comic Sans MS" charset="0"/>
              </a:rPr>
              <a:t>11 </a:t>
            </a:r>
            <a:r>
              <a:rPr lang="en-AU" sz="2600" dirty="0">
                <a:solidFill>
                  <a:schemeClr val="bg1"/>
                </a:solidFill>
                <a:latin typeface="Comic Sans MS" charset="0"/>
                <a:ea typeface="Comic Sans MS" charset="0"/>
                <a:cs typeface="Comic Sans MS" charset="0"/>
              </a:rPr>
              <a:t>Then I saw a great white throne and him who was seated on it.  From his presence earth and sky fled away, and no place was found for them.  </a:t>
            </a:r>
            <a:r>
              <a:rPr lang="en-AU" sz="2600" b="1" baseline="30000" dirty="0">
                <a:solidFill>
                  <a:schemeClr val="bg1"/>
                </a:solidFill>
                <a:latin typeface="Comic Sans MS" charset="0"/>
                <a:ea typeface="Comic Sans MS" charset="0"/>
                <a:cs typeface="Comic Sans MS" charset="0"/>
              </a:rPr>
              <a:t>12 </a:t>
            </a:r>
            <a:r>
              <a:rPr lang="en-AU" sz="2600" dirty="0">
                <a:solidFill>
                  <a:schemeClr val="bg1"/>
                </a:solidFill>
                <a:latin typeface="Comic Sans MS" charset="0"/>
                <a:ea typeface="Comic Sans MS" charset="0"/>
                <a:cs typeface="Comic Sans MS" charset="0"/>
              </a:rPr>
              <a:t>And I saw the dead, great and small, standing before the throne, and books were opened.  Then another book was opened, which is the book of life.  And the dead were judged by what was written in the books, according to what they had done.  </a:t>
            </a:r>
            <a:r>
              <a:rPr lang="en-AU" sz="2600" b="1" baseline="30000" dirty="0">
                <a:solidFill>
                  <a:schemeClr val="bg1"/>
                </a:solidFill>
                <a:latin typeface="Comic Sans MS" charset="0"/>
                <a:ea typeface="Comic Sans MS" charset="0"/>
                <a:cs typeface="Comic Sans MS" charset="0"/>
              </a:rPr>
              <a:t>13 </a:t>
            </a:r>
            <a:r>
              <a:rPr lang="en-AU" sz="2600" dirty="0">
                <a:solidFill>
                  <a:schemeClr val="bg1"/>
                </a:solidFill>
                <a:latin typeface="Comic Sans MS" charset="0"/>
                <a:ea typeface="Comic Sans MS" charset="0"/>
                <a:cs typeface="Comic Sans MS" charset="0"/>
              </a:rPr>
              <a:t>And the sea gave up the dead who were in it, Death and Hades gave up the dead who were in them, and they were judged, each one of them, according to what they had done.  </a:t>
            </a:r>
            <a:r>
              <a:rPr lang="en-AU" sz="2600" b="1" baseline="30000" dirty="0">
                <a:solidFill>
                  <a:schemeClr val="bg1"/>
                </a:solidFill>
                <a:latin typeface="Comic Sans MS" charset="0"/>
                <a:ea typeface="Comic Sans MS" charset="0"/>
                <a:cs typeface="Comic Sans MS" charset="0"/>
              </a:rPr>
              <a:t>14 </a:t>
            </a:r>
            <a:r>
              <a:rPr lang="en-AU" sz="2600" dirty="0">
                <a:solidFill>
                  <a:schemeClr val="bg1"/>
                </a:solidFill>
                <a:latin typeface="Comic Sans MS" charset="0"/>
                <a:ea typeface="Comic Sans MS" charset="0"/>
                <a:cs typeface="Comic Sans MS" charset="0"/>
              </a:rPr>
              <a:t>Then Death and Hades were thrown into the lake of fire.  This is the second death, the lake of fire.  </a:t>
            </a:r>
            <a:r>
              <a:rPr lang="en-AU" sz="2600" b="1" baseline="30000" dirty="0">
                <a:solidFill>
                  <a:schemeClr val="bg1"/>
                </a:solidFill>
                <a:latin typeface="Comic Sans MS" charset="0"/>
                <a:ea typeface="Comic Sans MS" charset="0"/>
                <a:cs typeface="Comic Sans MS" charset="0"/>
              </a:rPr>
              <a:t>15 </a:t>
            </a:r>
            <a:r>
              <a:rPr lang="en-AU" sz="2600" dirty="0">
                <a:solidFill>
                  <a:schemeClr val="bg1"/>
                </a:solidFill>
                <a:latin typeface="Comic Sans MS" charset="0"/>
                <a:ea typeface="Comic Sans MS" charset="0"/>
                <a:cs typeface="Comic Sans MS" charset="0"/>
              </a:rPr>
              <a:t>And if anyone’s name was not found written in the book of life, he was thrown into the lake of fire. </a:t>
            </a:r>
            <a:endParaRPr lang="en-GB" sz="2600" dirty="0">
              <a:solidFill>
                <a:schemeClr val="bg1"/>
              </a:solidFill>
              <a:effectLst/>
              <a:latin typeface="Comic Sans MS" charset="0"/>
              <a:ea typeface="Comic Sans MS" charset="0"/>
              <a:cs typeface="Comic Sans MS" charset="0"/>
            </a:endParaRPr>
          </a:p>
        </p:txBody>
      </p:sp>
    </p:spTree>
    <p:extLst>
      <p:ext uri="{BB962C8B-B14F-4D97-AF65-F5344CB8AC3E}">
        <p14:creationId xmlns:p14="http://schemas.microsoft.com/office/powerpoint/2010/main" val="16673883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0" y="-24286"/>
            <a:ext cx="5004048" cy="446276"/>
          </a:xfrm>
          <a:prstGeom prst="rect">
            <a:avLst/>
          </a:prstGeom>
          <a:noFill/>
        </p:spPr>
        <p:txBody>
          <a:bodyPr wrap="square" rtlCol="0">
            <a:spAutoFit/>
          </a:bodyPr>
          <a:lstStyle/>
          <a:p>
            <a:pPr algn="ctr"/>
            <a:r>
              <a:rPr lang="en-US" sz="2300" u="sng" dirty="0" smtClean="0">
                <a:solidFill>
                  <a:srgbClr val="FFFF00"/>
                </a:solidFill>
                <a:latin typeface="Times New Roman" charset="0"/>
                <a:ea typeface="Times New Roman" charset="0"/>
                <a:cs typeface="Times New Roman" charset="0"/>
              </a:rPr>
              <a:t>A Great Division </a:t>
            </a:r>
            <a:r>
              <a:rPr lang="mr-IN" sz="2300" u="sng" dirty="0" smtClean="0">
                <a:solidFill>
                  <a:srgbClr val="FFFF00"/>
                </a:solidFill>
                <a:latin typeface="Times New Roman" charset="0"/>
                <a:ea typeface="Times New Roman" charset="0"/>
                <a:cs typeface="Times New Roman" charset="0"/>
              </a:rPr>
              <a:t>–</a:t>
            </a:r>
            <a:r>
              <a:rPr lang="en-US" sz="2300" u="sng" dirty="0" smtClean="0">
                <a:solidFill>
                  <a:srgbClr val="FFFF00"/>
                </a:solidFill>
                <a:latin typeface="Times New Roman" charset="0"/>
                <a:ea typeface="Times New Roman" charset="0"/>
                <a:cs typeface="Times New Roman" charset="0"/>
              </a:rPr>
              <a:t> A Great Separation</a:t>
            </a:r>
            <a:endParaRPr lang="en-AU" sz="2300" u="sng" dirty="0" smtClean="0">
              <a:solidFill>
                <a:schemeClr val="bg1"/>
              </a:solidFill>
              <a:latin typeface="Times New Roman" charset="0"/>
              <a:ea typeface="Times New Roman" charset="0"/>
              <a:cs typeface="Times New Roman" charset="0"/>
            </a:endParaRPr>
          </a:p>
        </p:txBody>
      </p:sp>
      <p:sp>
        <p:nvSpPr>
          <p:cNvPr id="24" name="TextBox 23"/>
          <p:cNvSpPr txBox="1"/>
          <p:nvPr/>
        </p:nvSpPr>
        <p:spPr>
          <a:xfrm>
            <a:off x="41718" y="1349653"/>
            <a:ext cx="9144000" cy="707886"/>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Most people assume there will always be another chance...  Not so!</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God will deal finally and decisively with his enemies</a:t>
            </a:r>
            <a:endParaRPr lang="en-AU" sz="2000" dirty="0" smtClean="0">
              <a:solidFill>
                <a:schemeClr val="bg1"/>
              </a:solidFill>
              <a:latin typeface="Times New Roman" charset="0"/>
              <a:ea typeface="Times New Roman" charset="0"/>
              <a:cs typeface="Times New Roman" charset="0"/>
            </a:endParaRPr>
          </a:p>
        </p:txBody>
      </p:sp>
      <p:cxnSp>
        <p:nvCxnSpPr>
          <p:cNvPr id="13" name="Straight Connector 12"/>
          <p:cNvCxnSpPr/>
          <p:nvPr/>
        </p:nvCxnSpPr>
        <p:spPr>
          <a:xfrm flipH="1">
            <a:off x="28145" y="1272641"/>
            <a:ext cx="8919490" cy="0"/>
          </a:xfrm>
          <a:prstGeom prst="line">
            <a:avLst/>
          </a:prstGeom>
          <a:ln w="82550">
            <a:solidFill>
              <a:srgbClr val="FFFF00"/>
            </a:solidFill>
            <a:headEnd type="triangle" w="med" len="lg"/>
            <a:tailEnd type="none"/>
          </a:ln>
          <a:effectLst/>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27879" y="744553"/>
            <a:ext cx="3813381" cy="446276"/>
          </a:xfrm>
          <a:prstGeom prst="rect">
            <a:avLst/>
          </a:prstGeom>
          <a:solidFill>
            <a:schemeClr val="bg1"/>
          </a:solidFill>
          <a:ln>
            <a:solidFill>
              <a:srgbClr val="FFFF00"/>
            </a:solidFill>
          </a:ln>
        </p:spPr>
        <p:txBody>
          <a:bodyPr wrap="square" rtlCol="0">
            <a:spAutoFit/>
          </a:bodyPr>
          <a:lstStyle/>
          <a:p>
            <a:r>
              <a:rPr lang="en-US" sz="2300" dirty="0" smtClean="0">
                <a:latin typeface="Times New Roman" charset="0"/>
                <a:ea typeface="Times New Roman" charset="0"/>
                <a:cs typeface="Times New Roman" charset="0"/>
              </a:rPr>
              <a:t>A story for all </a:t>
            </a:r>
            <a:r>
              <a:rPr lang="mr-IN" sz="2300" dirty="0" smtClean="0">
                <a:latin typeface="Times New Roman" charset="0"/>
                <a:ea typeface="Times New Roman" charset="0"/>
                <a:cs typeface="Times New Roman" charset="0"/>
              </a:rPr>
              <a:t>–</a:t>
            </a:r>
            <a:r>
              <a:rPr lang="en-US" sz="2300" dirty="0" smtClean="0">
                <a:latin typeface="Times New Roman" charset="0"/>
                <a:ea typeface="Times New Roman" charset="0"/>
                <a:cs typeface="Times New Roman" charset="0"/>
              </a:rPr>
              <a:t> good &amp; evil</a:t>
            </a:r>
            <a:endParaRPr lang="en-US" sz="2300" dirty="0" smtClean="0">
              <a:latin typeface="Times New Roman" charset="0"/>
              <a:ea typeface="Times New Roman" charset="0"/>
              <a:cs typeface="Times New Roman" charset="0"/>
            </a:endParaRPr>
          </a:p>
        </p:txBody>
      </p:sp>
      <p:sp>
        <p:nvSpPr>
          <p:cNvPr id="15" name="Cross 14"/>
          <p:cNvSpPr/>
          <p:nvPr/>
        </p:nvSpPr>
        <p:spPr>
          <a:xfrm rot="2809461">
            <a:off x="4524667" y="1024641"/>
            <a:ext cx="432050" cy="436008"/>
          </a:xfrm>
          <a:prstGeom prst="plus">
            <a:avLst>
              <a:gd name="adj" fmla="val 38808"/>
            </a:avLst>
          </a:prstGeom>
          <a:ln w="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17" name="TextBox 16"/>
          <p:cNvSpPr txBox="1"/>
          <p:nvPr/>
        </p:nvSpPr>
        <p:spPr>
          <a:xfrm>
            <a:off x="4135312" y="352960"/>
            <a:ext cx="1314274" cy="707886"/>
          </a:xfrm>
          <a:prstGeom prst="rect">
            <a:avLst/>
          </a:prstGeom>
          <a:noFill/>
        </p:spPr>
        <p:txBody>
          <a:bodyPr wrap="square" rtlCol="0">
            <a:spAutoFit/>
          </a:bodyPr>
          <a:lstStyle/>
          <a:p>
            <a:r>
              <a:rPr lang="en-US" sz="2000" dirty="0" smtClean="0">
                <a:solidFill>
                  <a:srgbClr val="FFFF00"/>
                </a:solidFill>
                <a:latin typeface="Times New Roman" charset="0"/>
                <a:ea typeface="Times New Roman" charset="0"/>
                <a:cs typeface="Times New Roman" charset="0"/>
              </a:rPr>
              <a:t>A </a:t>
            </a:r>
            <a:r>
              <a:rPr lang="en-US" sz="2000" smtClean="0">
                <a:solidFill>
                  <a:srgbClr val="FFFF00"/>
                </a:solidFill>
                <a:latin typeface="Times New Roman" charset="0"/>
                <a:ea typeface="Times New Roman" charset="0"/>
                <a:cs typeface="Times New Roman" charset="0"/>
              </a:rPr>
              <a:t>great separation</a:t>
            </a:r>
            <a:endParaRPr lang="en-US" sz="2000" dirty="0" smtClean="0">
              <a:solidFill>
                <a:srgbClr val="FFFF00"/>
              </a:solidFill>
              <a:latin typeface="Times New Roman" charset="0"/>
              <a:ea typeface="Times New Roman" charset="0"/>
              <a:cs typeface="Times New Roman" charset="0"/>
            </a:endParaRPr>
          </a:p>
        </p:txBody>
      </p:sp>
      <p:sp>
        <p:nvSpPr>
          <p:cNvPr id="18" name="TextBox 17"/>
          <p:cNvSpPr txBox="1"/>
          <p:nvPr/>
        </p:nvSpPr>
        <p:spPr>
          <a:xfrm>
            <a:off x="5346072" y="421990"/>
            <a:ext cx="3096344" cy="800219"/>
          </a:xfrm>
          <a:prstGeom prst="rect">
            <a:avLst/>
          </a:prstGeom>
          <a:solidFill>
            <a:schemeClr val="bg1"/>
          </a:solidFill>
          <a:ln>
            <a:solidFill>
              <a:srgbClr val="FFFF00"/>
            </a:solidFill>
          </a:ln>
        </p:spPr>
        <p:txBody>
          <a:bodyPr wrap="square" rtlCol="0">
            <a:spAutoFit/>
          </a:bodyPr>
          <a:lstStyle/>
          <a:p>
            <a:r>
              <a:rPr lang="en-US" sz="2300" dirty="0" smtClean="0">
                <a:latin typeface="Times New Roman" charset="0"/>
                <a:ea typeface="Times New Roman" charset="0"/>
                <a:cs typeface="Times New Roman" charset="0"/>
              </a:rPr>
              <a:t>God with His faithful children, in </a:t>
            </a:r>
            <a:r>
              <a:rPr lang="en-US" sz="2300" smtClean="0">
                <a:latin typeface="Times New Roman" charset="0"/>
                <a:ea typeface="Times New Roman" charset="0"/>
                <a:cs typeface="Times New Roman" charset="0"/>
              </a:rPr>
              <a:t>eternal glory</a:t>
            </a:r>
            <a:endParaRPr lang="en-US" sz="2300" dirty="0" smtClean="0">
              <a:latin typeface="Times New Roman" charset="0"/>
              <a:ea typeface="Times New Roman" charset="0"/>
              <a:cs typeface="Times New Roman" charset="0"/>
            </a:endParaRPr>
          </a:p>
        </p:txBody>
      </p:sp>
      <p:sp>
        <p:nvSpPr>
          <p:cNvPr id="27" name="TextBox 26"/>
          <p:cNvSpPr txBox="1"/>
          <p:nvPr/>
        </p:nvSpPr>
        <p:spPr>
          <a:xfrm>
            <a:off x="27879" y="1959285"/>
            <a:ext cx="9144000" cy="1631216"/>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Just before Jesus returns, Satan will be unleashed to do his worst</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Satan gathers the nations of earth to make war on the children of God</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A common deep-seated loathing of God &amp; His children, in our own society</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Satan deceives the nations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maybe convinces them they are on the right side and the winning side...</a:t>
            </a:r>
            <a:endParaRPr lang="en-AU" sz="2000" dirty="0" smtClean="0">
              <a:solidFill>
                <a:schemeClr val="bg1"/>
              </a:solidFill>
              <a:latin typeface="Times New Roman" charset="0"/>
              <a:ea typeface="Times New Roman" charset="0"/>
              <a:cs typeface="Times New Roman" charset="0"/>
            </a:endParaRPr>
          </a:p>
        </p:txBody>
      </p:sp>
      <p:sp>
        <p:nvSpPr>
          <p:cNvPr id="28" name="TextBox 27"/>
          <p:cNvSpPr txBox="1"/>
          <p:nvPr/>
        </p:nvSpPr>
        <p:spPr>
          <a:xfrm>
            <a:off x="2411760" y="3072414"/>
            <a:ext cx="3744416" cy="584775"/>
          </a:xfrm>
          <a:prstGeom prst="rect">
            <a:avLst/>
          </a:prstGeom>
          <a:noFill/>
        </p:spPr>
        <p:txBody>
          <a:bodyPr wrap="square" rtlCol="0">
            <a:spAutoFit/>
          </a:bodyPr>
          <a:lstStyle/>
          <a:p>
            <a:pPr algn="ctr"/>
            <a:r>
              <a:rPr lang="en-US" sz="3200" b="1" smtClean="0">
                <a:solidFill>
                  <a:srgbClr val="FFFF00"/>
                </a:solidFill>
                <a:latin typeface="Times New Roman" charset="0"/>
                <a:ea typeface="Times New Roman" charset="0"/>
                <a:cs typeface="Times New Roman" charset="0"/>
              </a:rPr>
              <a:t>Then </a:t>
            </a:r>
            <a:r>
              <a:rPr lang="en-US" sz="3200" b="1" dirty="0" smtClean="0">
                <a:solidFill>
                  <a:srgbClr val="FFFF00"/>
                </a:solidFill>
                <a:latin typeface="Times New Roman" charset="0"/>
                <a:ea typeface="Times New Roman" charset="0"/>
                <a:cs typeface="Times New Roman" charset="0"/>
              </a:rPr>
              <a:t>God will Act</a:t>
            </a:r>
            <a:endParaRPr lang="en-US" sz="3200" b="1" dirty="0" smtClean="0">
              <a:solidFill>
                <a:srgbClr val="FFFF00"/>
              </a:solidFill>
              <a:latin typeface="Times New Roman" charset="0"/>
              <a:ea typeface="Times New Roman" charset="0"/>
              <a:cs typeface="Times New Roman" charset="0"/>
            </a:endParaRPr>
          </a:p>
        </p:txBody>
      </p:sp>
      <p:sp>
        <p:nvSpPr>
          <p:cNvPr id="29" name="TextBox 28"/>
          <p:cNvSpPr txBox="1"/>
          <p:nvPr/>
        </p:nvSpPr>
        <p:spPr>
          <a:xfrm>
            <a:off x="0" y="3481991"/>
            <a:ext cx="9144000" cy="2246769"/>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Satan, Antichrist, False prophet, Death &amp; Hades </a:t>
            </a:r>
            <a:r>
              <a:rPr lang="en-US" dirty="0" smtClean="0">
                <a:solidFill>
                  <a:schemeClr val="bg1"/>
                </a:solidFill>
                <a:latin typeface="Times New Roman" charset="0"/>
                <a:ea typeface="Times New Roman" charset="0"/>
                <a:cs typeface="Times New Roman" charset="0"/>
              </a:rPr>
              <a:t>(land of the dead)</a:t>
            </a:r>
            <a:r>
              <a:rPr lang="en-US" sz="2000" dirty="0" smtClean="0">
                <a:solidFill>
                  <a:schemeClr val="bg1"/>
                </a:solidFill>
                <a:latin typeface="Times New Roman" charset="0"/>
                <a:ea typeface="Times New Roman" charset="0"/>
                <a:cs typeface="Times New Roman" charset="0"/>
              </a:rPr>
              <a:t>, thrown into </a:t>
            </a:r>
            <a:r>
              <a:rPr lang="en-US" sz="2000" b="1" dirty="0" smtClean="0">
                <a:solidFill>
                  <a:schemeClr val="bg1"/>
                </a:solidFill>
                <a:latin typeface="Times New Roman" charset="0"/>
                <a:ea typeface="Times New Roman" charset="0"/>
                <a:cs typeface="Times New Roman" charset="0"/>
              </a:rPr>
              <a:t>HELL</a:t>
            </a:r>
          </a:p>
          <a:p>
            <a:pPr marL="273050" indent="-273050">
              <a:buFont typeface="Arial" charset="0"/>
              <a:buChar char="•"/>
            </a:pPr>
            <a:r>
              <a:rPr lang="en-AU" sz="2000" b="1" dirty="0" smtClean="0">
                <a:solidFill>
                  <a:schemeClr val="bg1"/>
                </a:solidFill>
                <a:latin typeface="Times New Roman" charset="0"/>
                <a:ea typeface="Times New Roman" charset="0"/>
                <a:cs typeface="Times New Roman" charset="0"/>
              </a:rPr>
              <a:t>Hell</a:t>
            </a:r>
            <a:r>
              <a:rPr lang="en-AU" sz="2000" dirty="0" smtClean="0">
                <a:solidFill>
                  <a:schemeClr val="bg1"/>
                </a:solidFill>
                <a:latin typeface="Times New Roman" charset="0"/>
                <a:ea typeface="Times New Roman" charset="0"/>
                <a:cs typeface="Times New Roman" charset="0"/>
              </a:rPr>
              <a:t> </a:t>
            </a:r>
            <a:r>
              <a:rPr lang="mr-IN" sz="2000" dirty="0" smtClean="0">
                <a:solidFill>
                  <a:schemeClr val="bg1"/>
                </a:solidFill>
                <a:latin typeface="Times New Roman" charset="0"/>
                <a:ea typeface="Times New Roman" charset="0"/>
                <a:cs typeface="Times New Roman" charset="0"/>
              </a:rPr>
              <a:t>–</a:t>
            </a:r>
            <a:r>
              <a:rPr lang="en-AU" sz="2000" dirty="0" smtClean="0">
                <a:solidFill>
                  <a:schemeClr val="bg1"/>
                </a:solidFill>
                <a:latin typeface="Times New Roman" charset="0"/>
                <a:ea typeface="Times New Roman" charset="0"/>
                <a:cs typeface="Times New Roman" charset="0"/>
              </a:rPr>
              <a:t> place of eternal torment </a:t>
            </a:r>
            <a:br>
              <a:rPr lang="en-AU" sz="2000" dirty="0" smtClean="0">
                <a:solidFill>
                  <a:schemeClr val="bg1"/>
                </a:solidFill>
                <a:latin typeface="Times New Roman" charset="0"/>
                <a:ea typeface="Times New Roman" charset="0"/>
                <a:cs typeface="Times New Roman" charset="0"/>
              </a:rPr>
            </a:br>
            <a:r>
              <a:rPr lang="mr-IN" sz="2000" dirty="0" smtClean="0">
                <a:solidFill>
                  <a:schemeClr val="bg1"/>
                </a:solidFill>
                <a:latin typeface="Times New Roman" charset="0"/>
                <a:ea typeface="Times New Roman" charset="0"/>
                <a:cs typeface="Times New Roman" charset="0"/>
              </a:rPr>
              <a:t>–</a:t>
            </a:r>
            <a:r>
              <a:rPr lang="en-AU" sz="2000" dirty="0" smtClean="0">
                <a:solidFill>
                  <a:schemeClr val="bg1"/>
                </a:solidFill>
                <a:latin typeface="Times New Roman" charset="0"/>
                <a:ea typeface="Times New Roman" charset="0"/>
                <a:cs typeface="Times New Roman" charset="0"/>
              </a:rPr>
              <a:t> populated by all but those named in the Book of Life</a:t>
            </a:r>
          </a:p>
          <a:p>
            <a:pPr marL="273050" indent="-273050">
              <a:buFont typeface="Arial" charset="0"/>
              <a:buChar char="•"/>
            </a:pPr>
            <a:r>
              <a:rPr lang="en-AU" sz="2000" dirty="0" smtClean="0">
                <a:solidFill>
                  <a:schemeClr val="bg1"/>
                </a:solidFill>
                <a:latin typeface="Times New Roman" charset="0"/>
                <a:ea typeface="Times New Roman" charset="0"/>
                <a:cs typeface="Times New Roman" charset="0"/>
              </a:rPr>
              <a:t>Apathy regarding our response to God exists because of our ignorance of the awful reality of Hell, Judgment and the great division of the draft of Judgment Day</a:t>
            </a:r>
          </a:p>
          <a:p>
            <a:pPr marL="273050" indent="-273050">
              <a:buFont typeface="Arial" charset="0"/>
              <a:buChar char="•"/>
            </a:pPr>
            <a:r>
              <a:rPr lang="en-AU" sz="2000" dirty="0" smtClean="0">
                <a:solidFill>
                  <a:schemeClr val="bg1"/>
                </a:solidFill>
                <a:latin typeface="Times New Roman" charset="0"/>
                <a:ea typeface="Times New Roman" charset="0"/>
                <a:cs typeface="Times New Roman" charset="0"/>
              </a:rPr>
              <a:t>All will be raised.  Some to eternal life.  The rest drafted to Hell</a:t>
            </a:r>
          </a:p>
          <a:p>
            <a:pPr marL="273050" indent="-273050">
              <a:buFont typeface="Arial" charset="0"/>
              <a:buChar char="•"/>
            </a:pPr>
            <a:r>
              <a:rPr lang="en-AU" sz="2000" dirty="0" smtClean="0">
                <a:solidFill>
                  <a:srgbClr val="FFFF66"/>
                </a:solidFill>
                <a:latin typeface="Times New Roman" charset="0"/>
                <a:ea typeface="Times New Roman" charset="0"/>
                <a:cs typeface="Times New Roman" charset="0"/>
              </a:rPr>
              <a:t>Be a faithful disciple of Jesus Christ = name in the Book of Life = eternal glory</a:t>
            </a:r>
            <a:endParaRPr lang="en-AU" sz="2000" dirty="0" smtClean="0">
              <a:solidFill>
                <a:srgbClr val="FFFF66"/>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1202703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uiExpand="1"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49278</TotalTime>
  <Words>426</Words>
  <Application>Microsoft Macintosh PowerPoint</Application>
  <PresentationFormat>On-screen Show (16:10)</PresentationFormat>
  <Paragraphs>58</Paragraphs>
  <Slides>9</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Calibri</vt:lpstr>
      <vt:lpstr>Comic Sans MS</vt:lpstr>
      <vt:lpstr>Times New Roman</vt:lpstr>
      <vt:lpstr>Arial</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611</cp:revision>
  <cp:lastPrinted>2017-09-22T00:56:42Z</cp:lastPrinted>
  <dcterms:created xsi:type="dcterms:W3CDTF">2016-11-04T06:28:01Z</dcterms:created>
  <dcterms:modified xsi:type="dcterms:W3CDTF">2017-09-22T01:10:12Z</dcterms:modified>
</cp:coreProperties>
</file>